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4.gif" ContentType="image/gif"/>
  <Override PartName="/ppt/media/media2.gif" ContentType="application/vnd.sun.star.media"/>
  <Override PartName="/ppt/media/image8.png" ContentType="image/png"/>
  <Override PartName="/ppt/media/image3.png" ContentType="image/png"/>
  <Override PartName="/ppt/media/image6.gif" ContentType="image/gif"/>
  <Override PartName="/ppt/media/image5.png" ContentType="image/png"/>
  <Override PartName="/ppt/media/image7.png" ContentType="image/png"/>
  <Override PartName="/ppt/media/image9.png" ContentType="image/png"/>
  <Override PartName="/ppt/media/media19.gif" ContentType="application/vnd.sun.star.media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../media/media2.gif"/><Relationship Id="rId2" Type="http://schemas.microsoft.com/office/2007/relationships/media" Target="../media/media2.gif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video" Target="../media/media19.gif"/><Relationship Id="rId2" Type="http://schemas.microsoft.com/office/2007/relationships/media" Target="../media/media19.gif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600000" y="900000"/>
            <a:ext cx="5363280" cy="37792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" y="360000"/>
            <a:ext cx="5182560" cy="10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1600" spc="-1" strike="noStrike">
                <a:solidFill>
                  <a:srgbClr val="000000"/>
                </a:solidFill>
                <a:latin typeface="Calibri"/>
              </a:rPr>
              <a:t>Applied Computing Slideshows</a:t>
            </a:r>
            <a:br>
              <a:rPr sz="3200"/>
            </a:br>
            <a:r>
              <a:rPr b="0" i="1" lang="en-AU" sz="1600" spc="-1" strike="noStrike">
                <a:solidFill>
                  <a:srgbClr val="000000"/>
                </a:solidFill>
                <a:latin typeface="Calibri"/>
              </a:rPr>
              <a:t>by Mark Kelly</a:t>
            </a:r>
            <a:br>
              <a:rPr sz="3200"/>
            </a:br>
            <a:r>
              <a:rPr b="0" i="1" lang="en-AU" sz="1600" spc="-1" strike="noStrike">
                <a:solidFill>
                  <a:srgbClr val="000000"/>
                </a:solidFill>
                <a:latin typeface="Calibri"/>
              </a:rPr>
              <a:t>vcedata.com</a:t>
            </a:r>
            <a:br>
              <a:rPr sz="3200"/>
            </a:br>
            <a:r>
              <a:rPr b="0" i="1" lang="en-AU" sz="1600" spc="-1" strike="noStrike">
                <a:solidFill>
                  <a:srgbClr val="000000"/>
                </a:solidFill>
                <a:latin typeface="Calibri"/>
              </a:rPr>
              <a:t>mark@vcedata.com</a:t>
            </a:r>
            <a:endParaRPr b="0" lang="en-A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itle 1"/>
          <p:cNvSpPr/>
          <p:nvPr/>
        </p:nvSpPr>
        <p:spPr>
          <a:xfrm>
            <a:off x="366840" y="2160000"/>
            <a:ext cx="3953160" cy="3575520"/>
          </a:xfrm>
          <a:custGeom>
            <a:avLst/>
            <a:gdLst>
              <a:gd name="textAreaLeft" fmla="*/ 0 w 3953160"/>
              <a:gd name="textAreaRight" fmla="*/ 3953520 w 3953160"/>
              <a:gd name="textAreaTop" fmla="*/ 0 h 3575520"/>
              <a:gd name="textAreaBottom" fmla="*/ 3575880 h 3575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3600" spc="-1" strike="noStrike">
                <a:solidFill>
                  <a:srgbClr val="0000ff"/>
                </a:solidFill>
                <a:latin typeface="Calibri"/>
                <a:ea typeface="DejaVu Sans"/>
              </a:rPr>
              <a:t>Databases: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4800" spc="-1" strike="noStrike">
                <a:solidFill>
                  <a:srgbClr val="0000ff"/>
                </a:solidFill>
                <a:latin typeface="Calibri"/>
                <a:ea typeface="DejaVu Sans"/>
              </a:rPr>
              <a:t>Structure, </a:t>
            </a:r>
            <a:endParaRPr b="0" lang="en-AU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4800" spc="-1" strike="noStrike">
                <a:solidFill>
                  <a:srgbClr val="0000ff"/>
                </a:solidFill>
                <a:latin typeface="Calibri"/>
                <a:ea typeface="DejaVu Sans"/>
              </a:rPr>
              <a:t>naming, </a:t>
            </a:r>
            <a:br>
              <a:rPr sz="1800"/>
            </a:br>
            <a:r>
              <a:rPr b="0" i="1" lang="en-AU" sz="4800" spc="-1" strike="noStrike">
                <a:solidFill>
                  <a:srgbClr val="0000ff"/>
                </a:solidFill>
                <a:latin typeface="Calibri"/>
                <a:ea typeface="DejaVu Sans"/>
              </a:rPr>
              <a:t>data types, </a:t>
            </a:r>
            <a:br>
              <a:rPr sz="1800"/>
            </a:br>
            <a:r>
              <a:rPr b="0" i="1" lang="en-AU" sz="4800" spc="-1" strike="noStrike">
                <a:solidFill>
                  <a:srgbClr val="0000ff"/>
                </a:solidFill>
                <a:latin typeface="Calibri"/>
                <a:ea typeface="DejaVu Sans"/>
              </a:rPr>
              <a:t>data formats</a:t>
            </a:r>
            <a:endParaRPr b="0" lang="en-AU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”</a:t>
            </a:r>
            <a:r>
              <a:rPr b="0" i="1" lang="en-AU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It’s more exciting than it sounds” </a:t>
            </a:r>
            <a:r>
              <a:rPr b="0" i="1" lang="en-AU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– David Attenborough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i="1" lang="en-AU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I couldn’t put it down. You had me hooked with Hungarian Notation”</a:t>
            </a:r>
            <a:endParaRPr b="0" lang="en-AU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- Quentin Tarantino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5220000" y="576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0" lang="en-AU" sz="1300" spc="-1" strike="noStrike">
                <a:solidFill>
                  <a:srgbClr val="000000"/>
                </a:solidFill>
                <a:latin typeface="Arial"/>
              </a:rPr>
              <a:t>Version: 2024-08-20 @ 11;41;00 </a:t>
            </a:r>
            <a:endParaRPr b="0" lang="en-A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62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Structure of databases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540000" y="1137600"/>
            <a:ext cx="8228880" cy="49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row in a table containing a full set of fields about a person or item is a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record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(e.g. Fred’s surname, postcode, pay rate)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Related tables are linked by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relationships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to allow lookups of data from other tables.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E.g. using a customer ID entered in the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sales table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can extract their name, address, payment history etc from the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customer table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177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Relationships can be complicated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1285920" y="1214280"/>
            <a:ext cx="6785640" cy="543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Naming conventions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200160" y="1214280"/>
            <a:ext cx="8657280" cy="37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Use a consistent style when naming fields, tables etc.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Avoids confusion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E.g.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global fields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(one value per table instead of one value per record) can cause incorrect results if treated as an ordinary field.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named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g_FieldName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its nature is obvious 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300000" y="4831560"/>
            <a:ext cx="249516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Naming conventions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Hungarian Notation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: field names, variables etc are preceded by a type descriptor. E.g.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tbl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Staff = table of staff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num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Absences = numeric field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qry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UnderPaid = stored query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rpt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Letters = stored report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frm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NewCustomer = input form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6976440" y="5040000"/>
            <a:ext cx="2211840" cy="147456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940000" y="4674600"/>
            <a:ext cx="3248280" cy="216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80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Naming Conventions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540000" y="1260000"/>
            <a:ext cx="822888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Never use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spaces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in fieldnames!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Use </a:t>
            </a:r>
            <a:r>
              <a:rPr b="1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Underlining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underscoring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and/or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CamelCase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– Using capitals to start words (e.g. </a:t>
            </a:r>
            <a:r>
              <a:rPr b="0" i="1" lang="en-AU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A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ccount</a:t>
            </a:r>
            <a:r>
              <a:rPr b="0" i="1" lang="en-AU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N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umber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Make fieldnames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self-descriptive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not obscure (e.g. CAN = customer account number)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Prevents errors by referring to the wrong field!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80000"/>
            <a:ext cx="8228880" cy="98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</a:rPr>
              <a:t>Flat file and relational databases</a:t>
            </a:r>
            <a:endParaRPr b="0" lang="en-AU" sz="4400" spc="-1" strike="noStrike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457200" y="1271880"/>
            <a:ext cx="8228880" cy="23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Flat file databases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have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one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table (like an Excel worksheet)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Relational databases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have 2 or more related tables (like an Excel VLOOKUP)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900000" y="3643200"/>
            <a:ext cx="5723640" cy="2656800"/>
          </a:xfrm>
          <a:prstGeom prst="rect">
            <a:avLst/>
          </a:prstGeom>
          <a:ln w="0">
            <a:noFill/>
          </a:ln>
        </p:spPr>
      </p:pic>
      <p:sp>
        <p:nvSpPr>
          <p:cNvPr id="109" name="TextBox 5"/>
          <p:cNvSpPr/>
          <p:nvPr/>
        </p:nvSpPr>
        <p:spPr>
          <a:xfrm>
            <a:off x="6715080" y="3642480"/>
            <a:ext cx="2285280" cy="2288520"/>
          </a:xfrm>
          <a:custGeom>
            <a:avLst/>
            <a:gdLst>
              <a:gd name="textAreaLeft" fmla="*/ 0 w 2285280"/>
              <a:gd name="textAreaRight" fmla="*/ 2285640 w 2285280"/>
              <a:gd name="textAreaTop" fmla="*/ 0 h 2288520"/>
              <a:gd name="textAreaBottom" fmla="*/ 2288880 h 2288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VLOOKUP actually defines a relationship between the key value Calculated Age and a matching value in the Age lookup table. 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28840" y="356760"/>
            <a:ext cx="45424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Why relational?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3486240" y="1785960"/>
            <a:ext cx="5371200" cy="39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Reduces data redundancy (unnecessary repetition)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Normalisation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= dividing a flat file database into related tables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1"/>
          <a:stretch/>
        </p:blipFill>
        <p:spPr>
          <a:xfrm>
            <a:off x="0" y="2143080"/>
            <a:ext cx="3361680" cy="252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419040" y="1476360"/>
            <a:ext cx="3499920" cy="28393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3" descr=""/>
          <p:cNvPicPr/>
          <p:nvPr/>
        </p:nvPicPr>
        <p:blipFill>
          <a:blip r:embed="rId2"/>
          <a:stretch/>
        </p:blipFill>
        <p:spPr>
          <a:xfrm>
            <a:off x="4919760" y="1476360"/>
            <a:ext cx="3866400" cy="2885400"/>
          </a:xfrm>
          <a:prstGeom prst="rect">
            <a:avLst/>
          </a:prstGeom>
          <a:ln w="0">
            <a:noFill/>
          </a:ln>
        </p:spPr>
      </p:pic>
      <p:sp>
        <p:nvSpPr>
          <p:cNvPr id="115" name="TextBox 5"/>
          <p:cNvSpPr/>
          <p:nvPr/>
        </p:nvSpPr>
        <p:spPr>
          <a:xfrm>
            <a:off x="347760" y="1058760"/>
            <a:ext cx="3571200" cy="367560"/>
          </a:xfrm>
          <a:custGeom>
            <a:avLst/>
            <a:gdLst>
              <a:gd name="textAreaLeft" fmla="*/ 0 w 3571200"/>
              <a:gd name="textAreaRight" fmla="*/ 3571560 w 3571200"/>
              <a:gd name="textAreaTop" fmla="*/ 0 h 367560"/>
              <a:gd name="textAreaBottom" fmla="*/ 367920 h 367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ff0000"/>
                </a:solidFill>
                <a:latin typeface="Arial"/>
                <a:ea typeface="DejaVu Sans"/>
              </a:rPr>
              <a:t>Before normalisation: </a:t>
            </a:r>
            <a:r>
              <a:rPr b="1" lang="en-AU" sz="1800" spc="-1" strike="noStrike">
                <a:solidFill>
                  <a:srgbClr val="ff0000"/>
                </a:solidFill>
                <a:latin typeface="Arial"/>
                <a:ea typeface="DejaVu Sans"/>
              </a:rPr>
              <a:t>flat file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6"/>
          <p:cNvSpPr/>
          <p:nvPr/>
        </p:nvSpPr>
        <p:spPr>
          <a:xfrm>
            <a:off x="4848120" y="1047600"/>
            <a:ext cx="3571200" cy="367560"/>
          </a:xfrm>
          <a:custGeom>
            <a:avLst/>
            <a:gdLst>
              <a:gd name="textAreaLeft" fmla="*/ 0 w 3571200"/>
              <a:gd name="textAreaRight" fmla="*/ 3571560 w 3571200"/>
              <a:gd name="textAreaTop" fmla="*/ 0 h 367560"/>
              <a:gd name="textAreaBottom" fmla="*/ 367920 h 367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ff0000"/>
                </a:solidFill>
                <a:latin typeface="Arial"/>
                <a:ea typeface="DejaVu Sans"/>
              </a:rPr>
              <a:t>After normalisation: </a:t>
            </a:r>
            <a:r>
              <a:rPr b="1" lang="en-AU" sz="1800" spc="-1" strike="noStrike">
                <a:solidFill>
                  <a:srgbClr val="ff0000"/>
                </a:solidFill>
                <a:latin typeface="Arial"/>
                <a:ea typeface="DejaVu Sans"/>
              </a:rPr>
              <a:t>relational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7"/>
          <p:cNvSpPr/>
          <p:nvPr/>
        </p:nvSpPr>
        <p:spPr>
          <a:xfrm>
            <a:off x="1928880" y="4929120"/>
            <a:ext cx="5500080" cy="1312920"/>
          </a:xfrm>
          <a:custGeom>
            <a:avLst/>
            <a:gdLst>
              <a:gd name="textAreaLeft" fmla="*/ 0 w 5500080"/>
              <a:gd name="textAreaRight" fmla="*/ 5500440 w 5500080"/>
              <a:gd name="textAreaTop" fmla="*/ 0 h 1312920"/>
              <a:gd name="textAreaBottom" fmla="*/ 1313280 h 1312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Department data is only stored once. So: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Less storage required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Department changes now only made </a:t>
            </a: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once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 once for </a:t>
            </a: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worker in the dept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!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ight Arrow 8"/>
          <p:cNvSpPr/>
          <p:nvPr/>
        </p:nvSpPr>
        <p:spPr>
          <a:xfrm>
            <a:off x="4071960" y="2290680"/>
            <a:ext cx="785160" cy="642240"/>
          </a:xfrm>
          <a:custGeom>
            <a:avLst/>
            <a:gdLst>
              <a:gd name="textAreaLeft" fmla="*/ 0 w 785160"/>
              <a:gd name="textAreaRight" fmla="*/ 785520 w 785160"/>
              <a:gd name="textAreaTop" fmla="*/ 0 h 642240"/>
              <a:gd name="textAreaBottom" fmla="*/ 642600 h 642240"/>
            </a:gdLst>
            <a:ahLst/>
            <a:rect l="textAreaLeft" t="textAreaTop" r="textAreaRight" b="textAreaBottom"/>
            <a:pathLst>
              <a:path w="2185" h="1787">
                <a:moveTo>
                  <a:pt x="0" y="446"/>
                </a:moveTo>
                <a:lnTo>
                  <a:pt x="1290" y="446"/>
                </a:lnTo>
                <a:lnTo>
                  <a:pt x="1290" y="0"/>
                </a:lnTo>
                <a:lnTo>
                  <a:pt x="2184" y="893"/>
                </a:lnTo>
                <a:lnTo>
                  <a:pt x="1290" y="1786"/>
                </a:lnTo>
                <a:lnTo>
                  <a:pt x="1290" y="1340"/>
                </a:lnTo>
                <a:lnTo>
                  <a:pt x="0" y="1340"/>
                </a:lnTo>
                <a:lnTo>
                  <a:pt x="0" y="446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2357280" y="500040"/>
            <a:ext cx="3866760" cy="2885400"/>
          </a:xfrm>
          <a:prstGeom prst="rect">
            <a:avLst/>
          </a:prstGeom>
          <a:ln w="0">
            <a:noFill/>
          </a:ln>
        </p:spPr>
      </p:pic>
      <p:sp>
        <p:nvSpPr>
          <p:cNvPr id="120" name="TextBox 7"/>
          <p:cNvSpPr/>
          <p:nvPr/>
        </p:nvSpPr>
        <p:spPr>
          <a:xfrm>
            <a:off x="500040" y="3571920"/>
            <a:ext cx="7929000" cy="1922040"/>
          </a:xfrm>
          <a:custGeom>
            <a:avLst/>
            <a:gdLst>
              <a:gd name="textAreaLeft" fmla="*/ 0 w 7929000"/>
              <a:gd name="textAreaRight" fmla="*/ 7929360 w 7929000"/>
              <a:gd name="textAreaTop" fmla="*/ 0 h 1922040"/>
              <a:gd name="textAreaBottom" fmla="*/ 1922400 h 1922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find a worker’s extension: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get their department from the STAFF table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use the </a:t>
            </a: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between the tables to find the same department in the DEPARTMENTS table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Read across to the field you want to fetch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2357280" y="500040"/>
            <a:ext cx="3866760" cy="2885400"/>
          </a:xfrm>
          <a:prstGeom prst="rect">
            <a:avLst/>
          </a:prstGeom>
          <a:ln w="0">
            <a:noFill/>
          </a:ln>
        </p:spPr>
      </p:pic>
      <p:sp>
        <p:nvSpPr>
          <p:cNvPr id="122" name="TextBox 7"/>
          <p:cNvSpPr/>
          <p:nvPr/>
        </p:nvSpPr>
        <p:spPr>
          <a:xfrm>
            <a:off x="500040" y="3571920"/>
            <a:ext cx="7929000" cy="2287800"/>
          </a:xfrm>
          <a:custGeom>
            <a:avLst/>
            <a:gdLst>
              <a:gd name="textAreaLeft" fmla="*/ 0 w 7929000"/>
              <a:gd name="textAreaRight" fmla="*/ 7929360 w 7929000"/>
              <a:gd name="textAreaTop" fmla="*/ 0 h 2287800"/>
              <a:gd name="textAreaBottom" fmla="*/ 2288160 h 22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department field in the staff table is a </a:t>
            </a: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key field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Used to look up matching data in the other table.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the related table (DEPARTMENTS), the matching key field must be </a:t>
            </a:r>
            <a:r>
              <a:rPr b="1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unique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.  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If there were 2 departments, the results of a lookup would be unreliable at best.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3"/>
          <p:cNvSpPr/>
          <p:nvPr/>
        </p:nvSpPr>
        <p:spPr>
          <a:xfrm>
            <a:off x="3000240" y="642960"/>
            <a:ext cx="713880" cy="2714040"/>
          </a:xfrm>
          <a:prstGeom prst="rect">
            <a:avLst/>
          </a:prstGeom>
          <a:solidFill>
            <a:srgbClr val="ffff00">
              <a:alpha val="17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Rectangle 4"/>
          <p:cNvSpPr/>
          <p:nvPr/>
        </p:nvSpPr>
        <p:spPr>
          <a:xfrm>
            <a:off x="4286160" y="571680"/>
            <a:ext cx="856800" cy="856440"/>
          </a:xfrm>
          <a:prstGeom prst="rect">
            <a:avLst/>
          </a:prstGeom>
          <a:solidFill>
            <a:srgbClr val="ffff00">
              <a:alpha val="17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360000" y="180000"/>
            <a:ext cx="84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This slideshow is sponsored by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Big Database Corp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™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800000" y="900000"/>
            <a:ext cx="5940000" cy="269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Hi, lads!</a:t>
            </a:r>
            <a:endParaRPr b="0" lang="en-AU" sz="2000" spc="-1" strike="noStrike">
              <a:solidFill>
                <a:srgbClr val="000000"/>
              </a:solidFill>
              <a:latin typeface="Harrington"/>
            </a:endParaRPr>
          </a:p>
          <a:p>
            <a:endParaRPr b="0" lang="en-AU" sz="1800" spc="-1" strike="noStrike">
              <a:solidFill>
                <a:srgbClr val="000000"/>
              </a:solidFill>
              <a:latin typeface="Harrington"/>
            </a:endParaRPr>
          </a:p>
          <a:p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Are you constantly rejected by good-looking people at parties?</a:t>
            </a:r>
            <a:endParaRPr b="0" lang="en-AU" sz="2000" spc="-1" strike="noStrike">
              <a:solidFill>
                <a:srgbClr val="000000"/>
              </a:solidFill>
              <a:latin typeface="Harrington"/>
            </a:endParaRPr>
          </a:p>
          <a:p>
            <a:endParaRPr b="0" lang="en-AU" sz="1800" spc="-1" strike="noStrike">
              <a:solidFill>
                <a:srgbClr val="000000"/>
              </a:solidFill>
              <a:latin typeface="Harrington"/>
            </a:endParaRPr>
          </a:p>
          <a:p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Try talking about </a:t>
            </a:r>
            <a:r>
              <a:rPr b="1" lang="en-AU" sz="2000" spc="-1" strike="noStrike">
                <a:solidFill>
                  <a:srgbClr val="000000"/>
                </a:solidFill>
                <a:latin typeface="Harrington"/>
              </a:rPr>
              <a:t>DATABASE STRUCTURES</a:t>
            </a:r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 and </a:t>
            </a:r>
            <a:r>
              <a:rPr b="1" lang="en-AU" sz="2000" spc="-1" strike="noStrike">
                <a:solidFill>
                  <a:srgbClr val="000000"/>
                </a:solidFill>
                <a:latin typeface="Harrington"/>
              </a:rPr>
              <a:t>NAMING SCHEMES</a:t>
            </a:r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.</a:t>
            </a:r>
            <a:endParaRPr b="0" lang="en-AU" sz="2000" spc="-1" strike="noStrike">
              <a:solidFill>
                <a:srgbClr val="000000"/>
              </a:solidFill>
              <a:latin typeface="Harrington"/>
            </a:endParaRPr>
          </a:p>
          <a:p>
            <a:endParaRPr b="0" lang="en-AU" sz="1800" spc="-1" strike="noStrike">
              <a:solidFill>
                <a:srgbClr val="000000"/>
              </a:solidFill>
              <a:latin typeface="Harrington"/>
            </a:endParaRPr>
          </a:p>
          <a:p>
            <a:r>
              <a:rPr b="0" lang="en-AU" sz="2000" spc="-1" strike="noStrike">
                <a:solidFill>
                  <a:srgbClr val="000000"/>
                </a:solidFill>
                <a:latin typeface="Harrington"/>
              </a:rPr>
              <a:t>You can thank me later.</a:t>
            </a:r>
            <a:endParaRPr b="0" lang="en-AU" sz="2000" spc="-1" strike="noStrike">
              <a:solidFill>
                <a:srgbClr val="000000"/>
              </a:solidFill>
              <a:latin typeface="Harrington"/>
            </a:endParaRPr>
          </a:p>
        </p:txBody>
      </p:sp>
      <p:pic>
        <p:nvPicPr>
          <p:cNvPr id="7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93400" y="3780000"/>
            <a:ext cx="2946600" cy="300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</a:rPr>
              <a:t>Primary &amp; Foreign Keys</a:t>
            </a:r>
            <a:endParaRPr b="0" lang="en-AU" sz="4400" spc="-1" strike="noStrike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457200" y="1268280"/>
            <a:ext cx="8228880" cy="48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field is a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primary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key when it appears in the table where it is defined.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key field appearing in a table other than the one that defines it is called a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foreign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key.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 example is easier to understand…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"/>
          <p:cNvGraphicFramePr/>
          <p:nvPr/>
        </p:nvGraphicFramePr>
        <p:xfrm>
          <a:off x="4788000" y="1268280"/>
          <a:ext cx="1607760" cy="1351080"/>
        </p:xfrm>
        <a:graphic>
          <a:graphicData uri="http://schemas.openxmlformats.org/drawingml/2006/table">
            <a:tbl>
              <a:tblPr/>
              <a:tblGrid>
                <a:gridCol w="1608120"/>
              </a:tblGrid>
              <a:tr h="4510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STAFF_TABLE</a:t>
                      </a:r>
                      <a:endParaRPr b="0" lang="en-AU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576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44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576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07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Department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5760">
                      <a:solidFill>
                        <a:srgbClr val="ffffff"/>
                      </a:solidFill>
                      <a:prstDash val="solid"/>
                    </a:lnT>
                    <a:lnB w="576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468360" y="360000"/>
            <a:ext cx="3866400" cy="2885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9" name=""/>
          <p:cNvGraphicFramePr/>
          <p:nvPr/>
        </p:nvGraphicFramePr>
        <p:xfrm>
          <a:off x="7093080" y="1341360"/>
          <a:ext cx="1607760" cy="1992240"/>
        </p:xfrm>
        <a:graphic>
          <a:graphicData uri="http://schemas.openxmlformats.org/drawingml/2006/table">
            <a:tbl>
              <a:tblPr/>
              <a:tblGrid>
                <a:gridCol w="1608120"/>
              </a:tblGrid>
              <a:tr h="642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DEPARTMENTS_TABLE</a:t>
                      </a:r>
                      <a:endParaRPr b="0" lang="en-AU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5760">
                      <a:solidFill>
                        <a:srgbClr val="ffffff"/>
                      </a:solidFill>
                      <a:prstDash val="solid"/>
                    </a:lnT>
                    <a:lnB w="1872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44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Department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18720">
                      <a:solidFill>
                        <a:srgbClr val="ffffff"/>
                      </a:solidFill>
                      <a:prstDash val="solid"/>
                    </a:lnT>
                    <a:lnB w="576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10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Boss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5760">
                      <a:solidFill>
                        <a:srgbClr val="ffffff"/>
                      </a:solidFill>
                      <a:prstDash val="solid"/>
                    </a:lnT>
                    <a:lnB w="576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4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Extension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5760">
                      <a:solidFill>
                        <a:srgbClr val="ffffff"/>
                      </a:solidFill>
                      <a:prstDash val="solid"/>
                    </a:lnL>
                    <a:lnR w="5760">
                      <a:solidFill>
                        <a:srgbClr val="ffffff"/>
                      </a:solidFill>
                      <a:prstDash val="solid"/>
                    </a:lnR>
                    <a:lnT w="5760">
                      <a:solidFill>
                        <a:srgbClr val="ffffff"/>
                      </a:solidFill>
                      <a:prstDash val="solid"/>
                    </a:lnT>
                    <a:lnB w="576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30" name="Title 1"/>
          <p:cNvSpPr/>
          <p:nvPr/>
        </p:nvSpPr>
        <p:spPr>
          <a:xfrm>
            <a:off x="411120" y="3888720"/>
            <a:ext cx="8228880" cy="2231280"/>
          </a:xfrm>
          <a:custGeom>
            <a:avLst/>
            <a:gdLst>
              <a:gd name="textAreaLeft" fmla="*/ 0 w 8228880"/>
              <a:gd name="textAreaRight" fmla="*/ 8229240 w 8228880"/>
              <a:gd name="textAreaTop" fmla="*/ 0 h 2231280"/>
              <a:gd name="textAreaBottom" fmla="*/ 2231640 h 2231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Department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field is defined in the </a:t>
            </a:r>
            <a:r>
              <a:rPr b="0" lang="en-AU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departments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table, so in that table it is a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primary key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same field appears in the </a:t>
            </a:r>
            <a:r>
              <a:rPr b="0" lang="en-AU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staff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table, but it is not defined there – it’s just referred to there. So in the staff table, 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Department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is a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foreign key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Elbow Connector 8"/>
          <p:cNvSpPr/>
          <p:nvPr/>
        </p:nvSpPr>
        <p:spPr>
          <a:xfrm flipH="1">
            <a:off x="6155280" y="2132640"/>
            <a:ext cx="936720" cy="2156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ebb"/>
            </a:solidFill>
            <a:miter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Data types and data formats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57200" y="1599840"/>
            <a:ext cx="8228880" cy="12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r>
              <a:rPr b="1" lang="en-AU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types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specify the type of data that can be stored in a field.  Typically: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ectangle 3"/>
          <p:cNvSpPr/>
          <p:nvPr/>
        </p:nvSpPr>
        <p:spPr>
          <a:xfrm>
            <a:off x="500040" y="2786040"/>
            <a:ext cx="7929000" cy="35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Text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(anything that can be typed)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Number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(some DBMS support types such as byte, integer, floating point etc)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Date/Time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(allows time and date calculations)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Boolean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(yes/no, true/false)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Container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Arial"/>
              </a:rPr>
              <a:t> (In Filemaker, can hold any type of data e.g. photos, music, entire documents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3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Calculated fields (Filemaker)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428760" y="1285920"/>
            <a:ext cx="8228880" cy="39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is not typed in.  DBMS calculates the field’s contents using a formula (which is very like an Excel formula).  E.g.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Field 1 (number): Amount_Due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Field 2 (number): Amount_Paid 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Field 3 (calculated):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Amount_Owing = Amount_Due - Amount_Paid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Calculated fields (Access)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428760" y="1428840"/>
            <a:ext cx="8228880" cy="19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 new field defined in a </a:t>
            </a: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query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with a formula calculates new information based on existing data.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2" descr=""/>
          <p:cNvPicPr/>
          <p:nvPr/>
        </p:nvPicPr>
        <p:blipFill>
          <a:blip r:embed="rId1"/>
          <a:stretch/>
        </p:blipFill>
        <p:spPr>
          <a:xfrm>
            <a:off x="5214960" y="3057480"/>
            <a:ext cx="3799800" cy="379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Calculated fields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28400" y="2214360"/>
            <a:ext cx="8257320" cy="28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Note the </a:t>
            </a:r>
            <a:r>
              <a:rPr b="1" lang="en-AU" sz="3200" spc="-1" strike="noStrike">
                <a:solidFill>
                  <a:srgbClr val="0000ff"/>
                </a:solidFill>
                <a:latin typeface="Calibri"/>
                <a:ea typeface="DejaVu Sans"/>
              </a:rPr>
              <a:t>::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which means “the related field called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weights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in the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subs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table”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In the previous employee example, the department boss’ name could be fetched with a reference to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departments::boss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1248840" y="1492920"/>
            <a:ext cx="6851160" cy="48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(u_hint_valuesVCE)  * (subs</a:t>
            </a:r>
            <a:r>
              <a:rPr b="0" lang="en-AU" sz="2800" spc="-1" strike="noStrike">
                <a:solidFill>
                  <a:srgbClr val="0000ff"/>
                </a:solidFill>
                <a:latin typeface="Arial"/>
                <a:ea typeface="DejaVu Sans"/>
              </a:rPr>
              <a:t>::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weights/100)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</a:rPr>
              <a:t>Tips</a:t>
            </a:r>
            <a:r>
              <a:rPr b="0" lang="en-AU" sz="44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</a:rPr>
              <a:t>	</a:t>
            </a:r>
            <a:endParaRPr b="0" lang="en-AU" sz="4400" spc="-1" strike="noStrike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456840" y="1214280"/>
            <a:ext cx="8471880" cy="49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9999"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Never save people’s names in a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single field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Can’t search or sort by either first name or surname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Store phone numbers as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text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not number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Can’t use spaces, (parentheses), leading zero, dash, etc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Store suburbs &amp; postcodes in fields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separate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to the address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Allows sorting/searching by those fields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Choose the most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field type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E.g. use integer, not floating point, if fractions are not needed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4400" spc="-1" strike="noStrike">
                <a:solidFill>
                  <a:srgbClr val="ff0000"/>
                </a:solidFill>
                <a:latin typeface="Calibri"/>
              </a:rPr>
              <a:t>Data formats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142920" y="1285560"/>
            <a:ext cx="8228880" cy="31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Not to be confused with data </a:t>
            </a:r>
            <a:r>
              <a:rPr b="1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types</a:t>
            </a:r>
            <a:r>
              <a:rPr b="0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which describe the contents of a field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formats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specify how data is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displayed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E.g. date format: 10 June 2009 or 10/06/2009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number of decimal places to show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checkboxes, radio buttons, dropdown menus, pop-up lists or text boxes?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4857840" y="4202280"/>
            <a:ext cx="4285440" cy="2655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4"/>
          <p:cNvSpPr/>
          <p:nvPr/>
        </p:nvSpPr>
        <p:spPr>
          <a:xfrm>
            <a:off x="1785960" y="5500800"/>
            <a:ext cx="2999520" cy="824760"/>
          </a:xfrm>
          <a:custGeom>
            <a:avLst/>
            <a:gdLst>
              <a:gd name="textAreaLeft" fmla="*/ 0 w 2999520"/>
              <a:gd name="textAreaRight" fmla="*/ 2999880 w 2999520"/>
              <a:gd name="textAreaTop" fmla="*/ 0 h 824760"/>
              <a:gd name="textAreaBottom" fmla="*/ 825120 h 824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Formatting a field in Filemaker…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 txBox="1"/>
          <p:nvPr/>
        </p:nvSpPr>
        <p:spPr>
          <a:xfrm>
            <a:off x="360000" y="81000"/>
            <a:ext cx="8460000" cy="117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And so soon it ends.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You were gasping for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</a:rPr>
              <a:t> more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 database theory.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But, sadly, this is it for now.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592640" y="1375560"/>
            <a:ext cx="6327360" cy="366444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 txBox="1"/>
          <p:nvPr/>
        </p:nvSpPr>
        <p:spPr>
          <a:xfrm>
            <a:off x="2520000" y="5358600"/>
            <a:ext cx="441972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This slideshow was sponsored by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Big Database Corp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™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"/>
          <p:cNvSpPr/>
          <p:nvPr/>
        </p:nvSpPr>
        <p:spPr>
          <a:xfrm>
            <a:off x="457200" y="1599840"/>
            <a:ext cx="8228880" cy="16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1666"/>
          </a:bodyPr>
          <a:p>
            <a:pPr marL="343080" indent="-34308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Applied Computing Slideshows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by Mark Kelly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vcedata.com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mark@vcedata.com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3"/>
          <p:cNvSpPr/>
          <p:nvPr/>
        </p:nvSpPr>
        <p:spPr>
          <a:xfrm>
            <a:off x="428760" y="3500280"/>
            <a:ext cx="5331240" cy="1739160"/>
          </a:xfrm>
          <a:custGeom>
            <a:avLst/>
            <a:gdLst>
              <a:gd name="textAreaLeft" fmla="*/ 0 w 5331240"/>
              <a:gd name="textAreaRight" fmla="*/ 5331600 w 5331240"/>
              <a:gd name="textAreaTop" fmla="*/ 0 h 1739160"/>
              <a:gd name="textAreaBottom" fmla="*/ 1739520 h 1739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These slideshows may be freely used, modified or distributed by teachers and students anywhere on the planet (but not elsewhere).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may NOT be sold.  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must NOT be redistributed if you modify them.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0000" y="3113280"/>
            <a:ext cx="2946600" cy="300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OVERVIEW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457200" y="1600200"/>
            <a:ext cx="8228880" cy="32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capabilities and limitations of DBMS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structure of databases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naming conventions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flat file and relational databases;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types and data formats;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660000" y="4140000"/>
            <a:ext cx="2340000" cy="244296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 txBox="1"/>
          <p:nvPr/>
        </p:nvSpPr>
        <p:spPr>
          <a:xfrm>
            <a:off x="4680000" y="4892040"/>
            <a:ext cx="1721520" cy="133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Big Database Corp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™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 says: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Databases are exciting, like THIS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&gt;&gt;&gt;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Believe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Big Database Corp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™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Terms to know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57200" y="1285560"/>
            <a:ext cx="82288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Table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Fields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Records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Field types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– including Boolean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Validation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range, type, existence, existence in limited list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Picture 4" descr=""/>
          <p:cNvPicPr/>
          <p:nvPr/>
        </p:nvPicPr>
        <p:blipFill>
          <a:blip r:embed="rId1"/>
          <a:stretch/>
        </p:blipFill>
        <p:spPr>
          <a:xfrm>
            <a:off x="0" y="5991120"/>
            <a:ext cx="12219840" cy="86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Terms to know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457200" y="1356840"/>
            <a:ext cx="8228880" cy="47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Limited list, 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value list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Access hierarchy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Scripting, macros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Calculated/computed fields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Hungarian fieldname notation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E.g.  G_Total (global field), frmWages (form)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4" descr=""/>
          <p:cNvPicPr/>
          <p:nvPr/>
        </p:nvPicPr>
        <p:blipFill>
          <a:blip r:embed="rId1"/>
          <a:stretch/>
        </p:blipFill>
        <p:spPr>
          <a:xfrm>
            <a:off x="0" y="5991120"/>
            <a:ext cx="12219840" cy="86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Concepts to know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7200" y="1600200"/>
            <a:ext cx="6202800" cy="41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Normalisation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Design tools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Entity Relationship Diagram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Data Dictionary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Data structure diagram/chart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6840000" y="3960000"/>
            <a:ext cx="2304000" cy="289800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 txBox="1"/>
          <p:nvPr/>
        </p:nvSpPr>
        <p:spPr>
          <a:xfrm>
            <a:off x="5118480" y="5220000"/>
            <a:ext cx="1721520" cy="15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Big Database Corp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™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 reminds you: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Databases are exciting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Believe 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Big Database Corp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™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© or there </a:t>
            </a:r>
            <a:r>
              <a:rPr b="1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will</a:t>
            </a: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Arial"/>
              </a:rPr>
              <a:t> be consequences.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Terms to Know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457200" y="1267920"/>
            <a:ext cx="8228880" cy="55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Key field, primary key, match field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Foreign key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Relational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Flat-file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Relationships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1:1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1:many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many:many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4924440" y="3857760"/>
            <a:ext cx="4218840" cy="289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4400" spc="-1" strike="noStrike">
                <a:solidFill>
                  <a:srgbClr val="000000"/>
                </a:solidFill>
                <a:latin typeface="Calibri"/>
              </a:rPr>
              <a:t>For Filemaker Pro students</a:t>
            </a:r>
            <a:endParaRPr b="0" i="1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57200" y="1599840"/>
            <a:ext cx="8228880" cy="48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Examiners </a:t>
            </a:r>
            <a:r>
              <a:rPr b="0" i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should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not use “Microsoft </a:t>
            </a:r>
            <a:r>
              <a:rPr b="0" i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” terminology in exam questions – but play it safe.  Know these…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Form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(input) = layout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Query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= find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Report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(output) = layout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976000" y="3780000"/>
            <a:ext cx="3024000" cy="301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Structure of databases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57200" y="1317600"/>
            <a:ext cx="8228880" cy="49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Databases need at least one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table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of data </a:t>
            </a:r>
            <a:r>
              <a:rPr b="0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i="1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relational</a:t>
            </a:r>
            <a:r>
              <a:rPr b="0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databases need at least </a:t>
            </a:r>
            <a:r>
              <a:rPr b="0" i="1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two</a:t>
            </a:r>
            <a:r>
              <a:rPr b="0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tables)</a:t>
            </a:r>
            <a:endParaRPr b="0" lang="en-AU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Each table consists of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fields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(columns) </a:t>
            </a: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e.g. surname, postcode, pay rate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Each field needs to be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defined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before data is entered </a:t>
            </a:r>
            <a:r>
              <a:rPr b="0" lang="en-AU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(e.g. its data type, whether it is mandatory or option, its length)</a:t>
            </a:r>
            <a:endParaRPr b="0" lang="en-AU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Each field has  a type, e.g.  Text, number, Boolean.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Application>LibreOffice/24.2.5.2$Windows_X86_64 LibreOffice_project/bffef4ea93e59bebbeaf7f431bb02b1a39ee8a59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2009-02-06T14:31:51Z</dcterms:created>
  <dc:creator>kel</dc:creator>
  <dc:description/>
  <dc:language>en-AU</dc:language>
  <cp:lastModifiedBy/>
  <dcterms:modified xsi:type="dcterms:W3CDTF">2024-08-20T12:31:52Z</dcterms:modified>
  <cp:revision>43</cp:revision>
  <dc:subject/>
  <dc:title>IT Applications Theory Slideshows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